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7" r:id="rId9"/>
    <p:sldId id="278" r:id="rId10"/>
    <p:sldId id="279" r:id="rId11"/>
    <p:sldId id="281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8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769" autoAdjust="0"/>
    <p:restoredTop sz="93534" autoAdjust="0"/>
  </p:normalViewPr>
  <p:slideViewPr>
    <p:cSldViewPr snapToGrid="0" showGuides="1">
      <p:cViewPr>
        <p:scale>
          <a:sx n="81" d="100"/>
          <a:sy n="81" d="100"/>
        </p:scale>
        <p:origin x="-152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16" y="60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6ADFE-BC64-4ED2-AF82-C44574DCDBF5}" type="datetimeFigureOut">
              <a:rPr lang="fr-FR" smtClean="0"/>
              <a:pPr/>
              <a:t>25/06/2026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CCAEC-9E42-40FC-AC1C-C4C300735C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8CCAEC-9E42-40FC-AC1C-C4C300735CC0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CCAEC-9E42-40FC-AC1C-C4C300735CC0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CCAEC-9E42-40FC-AC1C-C4C300735CC0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CCAEC-9E42-40FC-AC1C-C4C300735CC0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35666" y="1032934"/>
            <a:ext cx="10320867" cy="4141238"/>
          </a:xfrm>
        </p:spPr>
        <p:txBody>
          <a:bodyPr>
            <a:normAutofit fontScale="90000"/>
          </a:bodyPr>
          <a:lstStyle/>
          <a:p>
            <a:r>
              <a:rPr lang="" altLang="fr-FR" dirty="0"/>
              <a:t>CONSEIL MUNICIPAL D’EVALUATION à MI-PARCOURT DU BUDGET D’INVESTISSEMENT DE LA COMMUNE DE MOGODE, EXERCICE 2026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271796" y="5449078"/>
            <a:ext cx="6232816" cy="1101012"/>
          </a:xfrm>
        </p:spPr>
        <p:txBody>
          <a:bodyPr/>
          <a:lstStyle/>
          <a:p>
            <a:r>
              <a:rPr lang="fr-FR" b="1" dirty="0" smtClean="0"/>
              <a:t>MOGODE le 25  </a:t>
            </a:r>
            <a:r>
              <a:rPr lang="" altLang="fr-FR" b="1" dirty="0" smtClean="0"/>
              <a:t>JUIN</a:t>
            </a:r>
            <a:r>
              <a:rPr lang="fr-FR" b="1" dirty="0" smtClean="0"/>
              <a:t> 202</a:t>
            </a:r>
            <a:r>
              <a:rPr lang="" altLang="fr-FR" b="1" dirty="0" smtClean="0"/>
              <a:t>6</a:t>
            </a:r>
            <a:endParaRPr lang="fr-FR" b="1" dirty="0" smtClean="0"/>
          </a:p>
          <a:p>
            <a:r>
              <a:rPr lang="fr-FR" b="1" dirty="0" smtClean="0"/>
              <a:t>Salle des Actes de la Commune de MODODE</a:t>
            </a:r>
            <a:endParaRPr lang="fr-FR" b="1" dirty="0"/>
          </a:p>
        </p:txBody>
      </p:sp>
      <p:pic>
        <p:nvPicPr>
          <p:cNvPr id="1026" name="Picture 2" descr="C:\Users\PC\Desktop\file_00000000fecc7243ae5b802b0daf07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538" y="367322"/>
            <a:ext cx="11535508" cy="5134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072" y="234462"/>
            <a:ext cx="11425287" cy="6345446"/>
          </a:xfrm>
        </p:spPr>
        <p:txBody>
          <a:bodyPr/>
          <a:lstStyle/>
          <a:p>
            <a:pPr lvl="0" algn="ctr"/>
            <a:r>
              <a:rPr lang="fr-FR" sz="2800" dirty="0" smtClean="0"/>
              <a:t>           </a:t>
            </a:r>
            <a:r>
              <a:rPr lang="fr-FR" sz="2800" b="1" u="sng" dirty="0" smtClean="0"/>
              <a:t>PROGRAMME 2 : PROMOTION DU       DEVELOPPEMENT ECONOMIQUE ET PROTECTION DE L’ENVIRONNEMENT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2000" b="1" dirty="0" smtClean="0"/>
              <a:t>ACTION 1 : PROMOTION DU DEVELOPPEMENT ECONOMIQUE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76923" y="1594990"/>
          <a:ext cx="10074029" cy="3070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38"/>
                <a:gridCol w="4384431"/>
                <a:gridCol w="1164492"/>
                <a:gridCol w="922215"/>
                <a:gridCol w="859693"/>
                <a:gridCol w="827313"/>
                <a:gridCol w="1439147"/>
              </a:tblGrid>
              <a:tr h="438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bloc d’un magasin de stockage au marché de TCHAMAHE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21 000 000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passation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bloc de 05 boutiques au marché de MOGODE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22 000 000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Construction d’un bloc de 05 boutiques au marché de RHUMZOU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22 000 000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passation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Achèvement travaux de construction CEAC MOGODE phase 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TR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39 062 000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05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Réhabilitation voirie municipale de MOGODE (face CEAC)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4 989 700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68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89 051 700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400" dirty="0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67508" y="4790831"/>
            <a:ext cx="98083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La </a:t>
            </a:r>
            <a:r>
              <a:rPr lang="fr-FR" sz="1400" dirty="0" smtClean="0"/>
              <a:t>programmation</a:t>
            </a:r>
            <a:r>
              <a:rPr lang="en-US" sz="1400" dirty="0" smtClean="0"/>
              <a:t> </a:t>
            </a:r>
            <a:r>
              <a:rPr lang="fr-CM" sz="1400" dirty="0" smtClean="0"/>
              <a:t>comprend</a:t>
            </a:r>
            <a:r>
              <a:rPr lang="en-US" sz="1400" dirty="0" smtClean="0"/>
              <a:t> </a:t>
            </a:r>
            <a:r>
              <a:rPr lang="fr-FR" altLang="zh-CN" sz="1400" b="1" dirty="0" smtClean="0"/>
              <a:t>05 projets</a:t>
            </a:r>
            <a:r>
              <a:rPr lang="en-US" sz="1400" dirty="0" smtClean="0"/>
              <a:t> pour un </a:t>
            </a:r>
            <a:r>
              <a:rPr lang="en-US" sz="1400" dirty="0" err="1" smtClean="0"/>
              <a:t>montant</a:t>
            </a:r>
            <a:r>
              <a:rPr lang="en-US" sz="1400" dirty="0" smtClean="0"/>
              <a:t> total de </a:t>
            </a:r>
            <a:r>
              <a:rPr lang="fr-FR" altLang="zh-CN" sz="1400" b="1" dirty="0" smtClean="0"/>
              <a:t>89 051 700 FCFA</a:t>
            </a:r>
            <a:r>
              <a:rPr lang="en-US" sz="1400" dirty="0" smtClean="0"/>
              <a:t>. À la date de </a:t>
            </a:r>
            <a:r>
              <a:rPr lang="en-US" sz="1400" dirty="0" err="1" smtClean="0"/>
              <a:t>l'évaluation</a:t>
            </a:r>
            <a:r>
              <a:rPr lang="en-US" sz="1400" dirty="0" smtClean="0"/>
              <a:t>, le </a:t>
            </a:r>
            <a:r>
              <a:rPr lang="en-US" sz="1400" dirty="0" err="1" smtClean="0"/>
              <a:t>taux</a:t>
            </a:r>
            <a:r>
              <a:rPr lang="en-US" sz="1400" dirty="0" smtClean="0"/>
              <a:t> </a:t>
            </a:r>
            <a:r>
              <a:rPr lang="fr-CM" sz="1400" dirty="0" smtClean="0"/>
              <a:t>d'exécution</a:t>
            </a:r>
            <a:r>
              <a:rPr lang="en-US" sz="1400" dirty="0" smtClean="0"/>
              <a:t> physique global </a:t>
            </a:r>
            <a:r>
              <a:rPr lang="en-US" sz="1400" dirty="0" err="1" smtClean="0"/>
              <a:t>est</a:t>
            </a:r>
            <a:r>
              <a:rPr lang="en-US" sz="1400" dirty="0" smtClean="0"/>
              <a:t> de </a:t>
            </a:r>
            <a:r>
              <a:rPr lang="fr-FR" altLang="zh-CN" sz="1400" b="1" dirty="0" smtClean="0"/>
              <a:t>0 %</a:t>
            </a:r>
            <a:r>
              <a:rPr lang="en-US" sz="1400" dirty="0" smtClean="0"/>
              <a:t> et le </a:t>
            </a:r>
            <a:r>
              <a:rPr lang="en-US" sz="1400" dirty="0" err="1" smtClean="0"/>
              <a:t>taux</a:t>
            </a:r>
            <a:r>
              <a:rPr lang="en-US" sz="1400" dirty="0" smtClean="0"/>
              <a:t> </a:t>
            </a:r>
            <a:r>
              <a:rPr lang="fr-FR" sz="1400" dirty="0" smtClean="0"/>
              <a:t>d'exécution</a:t>
            </a:r>
            <a:r>
              <a:rPr lang="en-US" sz="1400" dirty="0" smtClean="0"/>
              <a:t> </a:t>
            </a:r>
            <a:r>
              <a:rPr lang="en-US" sz="1400" dirty="0" err="1" smtClean="0"/>
              <a:t>financière</a:t>
            </a:r>
            <a:r>
              <a:rPr lang="en-US" sz="1400" dirty="0" smtClean="0"/>
              <a:t> global </a:t>
            </a:r>
            <a:r>
              <a:rPr lang="en-US" sz="1400" dirty="0" err="1" smtClean="0"/>
              <a:t>est</a:t>
            </a:r>
            <a:r>
              <a:rPr lang="en-US" sz="1400" dirty="0" smtClean="0"/>
              <a:t> </a:t>
            </a:r>
            <a:r>
              <a:rPr lang="en-US" sz="1400" dirty="0" err="1" smtClean="0"/>
              <a:t>également</a:t>
            </a:r>
            <a:r>
              <a:rPr lang="en-US" sz="1400" dirty="0" smtClean="0"/>
              <a:t> de </a:t>
            </a:r>
            <a:r>
              <a:rPr lang="fr-FR" altLang="zh-CN" sz="1400" b="1" dirty="0" smtClean="0"/>
              <a:t>0 %</a:t>
            </a:r>
            <a:r>
              <a:rPr lang="en-US" sz="1400" dirty="0" smtClean="0"/>
              <a:t>. </a:t>
            </a:r>
            <a:r>
              <a:rPr lang="en-US" sz="1400" dirty="0" err="1" smtClean="0"/>
              <a:t>Aucun</a:t>
            </a:r>
            <a:r>
              <a:rPr lang="en-US" sz="1400" dirty="0" smtClean="0"/>
              <a:t> </a:t>
            </a:r>
            <a:r>
              <a:rPr lang="en-US" sz="1400" dirty="0" err="1" smtClean="0"/>
              <a:t>projet</a:t>
            </a:r>
            <a:r>
              <a:rPr lang="en-US" sz="1400" dirty="0" smtClean="0"/>
              <a:t> </a:t>
            </a:r>
            <a:r>
              <a:rPr lang="en-US" sz="1400" dirty="0" err="1" smtClean="0"/>
              <a:t>n'a</a:t>
            </a:r>
            <a:r>
              <a:rPr lang="en-US" sz="1400" dirty="0" smtClean="0"/>
              <a:t> encore </a:t>
            </a:r>
            <a:r>
              <a:rPr lang="en-US" sz="1400" dirty="0" err="1" smtClean="0"/>
              <a:t>démarré</a:t>
            </a:r>
            <a:r>
              <a:rPr lang="en-US" sz="1400" dirty="0" smtClean="0"/>
              <a:t> </a:t>
            </a:r>
            <a:r>
              <a:rPr lang="en-US" sz="1400" dirty="0" err="1" smtClean="0"/>
              <a:t>effectivement</a:t>
            </a:r>
            <a:r>
              <a:rPr lang="en-US" sz="1400" dirty="0" smtClean="0"/>
              <a:t> </a:t>
            </a:r>
            <a:r>
              <a:rPr lang="en-US" sz="1400" dirty="0" err="1" smtClean="0"/>
              <a:t>sur</a:t>
            </a:r>
            <a:r>
              <a:rPr lang="en-US" sz="1400" dirty="0" smtClean="0"/>
              <a:t> le terrain et </a:t>
            </a:r>
            <a:r>
              <a:rPr lang="en-US" sz="1400" dirty="0" err="1" smtClean="0"/>
              <a:t>aucun</a:t>
            </a:r>
            <a:r>
              <a:rPr lang="en-US" sz="1400" dirty="0" smtClean="0"/>
              <a:t> </a:t>
            </a:r>
            <a:r>
              <a:rPr lang="en-US" sz="1400" dirty="0" err="1" smtClean="0"/>
              <a:t>décaissement</a:t>
            </a:r>
            <a:r>
              <a:rPr lang="en-US" sz="1400" dirty="0" smtClean="0"/>
              <a:t> </a:t>
            </a:r>
            <a:r>
              <a:rPr lang="en-US" sz="1400" dirty="0" err="1" smtClean="0"/>
              <a:t>n'a</a:t>
            </a:r>
            <a:r>
              <a:rPr lang="en-US" sz="1400" dirty="0" smtClean="0"/>
              <a:t> </a:t>
            </a:r>
            <a:r>
              <a:rPr lang="en-US" sz="1400" dirty="0" err="1" smtClean="0"/>
              <a:t>été</a:t>
            </a:r>
            <a:r>
              <a:rPr lang="en-US" sz="1400" dirty="0" smtClean="0"/>
              <a:t> </a:t>
            </a:r>
            <a:r>
              <a:rPr lang="en-US" sz="1400" dirty="0" err="1" smtClean="0"/>
              <a:t>effectué</a:t>
            </a:r>
            <a:r>
              <a:rPr lang="en-US" sz="1400" dirty="0" smtClean="0"/>
              <a:t>.</a:t>
            </a:r>
            <a:endParaRPr lang="fr-FR" sz="1400" dirty="0" smtClean="0"/>
          </a:p>
          <a:p>
            <a:r>
              <a:rPr lang="fr-FR" sz="1400" dirty="0" smtClean="0"/>
              <a:t>Les retards observés sont principalement liés aux difficultés relatives à la disponibilité des cartons et le retard dans l’élaboration des contrats</a:t>
            </a:r>
          </a:p>
          <a:p>
            <a:r>
              <a:rPr lang="fr-FR" sz="1400" dirty="0" smtClean="0"/>
              <a:t>L'absence de financement constitue le principal facteur bloquant pour le BIC et le TR CEAC. Ces projets présentent le risque le plus élevé de non-exécution si les ressources attendues ne sont pas mobilisées rapidement.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1914" y="320431"/>
            <a:ext cx="11312164" cy="6259478"/>
          </a:xfrm>
        </p:spPr>
        <p:txBody>
          <a:bodyPr/>
          <a:lstStyle/>
          <a:p>
            <a:r>
              <a:rPr lang="fr-FR" dirty="0" smtClean="0"/>
              <a:t>       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31446" y="1282373"/>
          <a:ext cx="10941539" cy="271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46"/>
                <a:gridCol w="2594708"/>
                <a:gridCol w="1563077"/>
                <a:gridCol w="1563077"/>
                <a:gridCol w="1563077"/>
                <a:gridCol w="1563077"/>
                <a:gridCol w="156307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 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Ouverture d’une piste agricole LDAKA/SIR-MAZE/SIRAKOUTI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radier de 45,70 mètres sur le MAYO-TCHAMAHE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55 000 000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Réalisation d’une pépinière Communale de 10 000 plantes pour reboisement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3 000 000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Recherche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Acquisition des matériels d’enlèvement des ordures ménagères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9 000 000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Recherche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92 000 </a:t>
                      </a:r>
                      <a:r>
                        <a:rPr lang="fr-FR" sz="1400" b="1" dirty="0" err="1">
                          <a:latin typeface="Arial Narrow"/>
                          <a:ea typeface="Times"/>
                          <a:cs typeface="Times New Roman"/>
                        </a:rPr>
                        <a:t>000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400" dirty="0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3631" y="4212492"/>
            <a:ext cx="1112910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 portefeuille d'investissement concerné comprend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quatre (04) projets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pour un montant global de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92 000 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000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FCFA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À la date de l'évaluation, le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taux d'exécution physique est de 0 %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et le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taux d'exécution financière est également de 0 %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Aucun projet n'a encore connu un démarrage effectif sur le terrain ni fait l'objet d'un engagement financier.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Cette situation traduit un retard généralisé dans la mise en œuvre du programme d'investissement, principalement imputable aux contraintes administratives et au déficit de financement de certains projets BIC.</a:t>
            </a:r>
            <a:r>
              <a:rPr kumimoji="0" 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500" y="195386"/>
            <a:ext cx="11406432" cy="6564922"/>
          </a:xfrm>
        </p:spPr>
        <p:txBody>
          <a:bodyPr/>
          <a:lstStyle/>
          <a:p>
            <a:r>
              <a:rPr lang="fr-FR" dirty="0" smtClean="0"/>
              <a:t>         Action 3: planification et aménagement de l’espace.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476741" y="1391788"/>
          <a:ext cx="11379200" cy="4513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28"/>
                <a:gridCol w="2938585"/>
                <a:gridCol w="1414587"/>
                <a:gridCol w="1625600"/>
                <a:gridCol w="1625600"/>
                <a:gridCol w="1625600"/>
                <a:gridCol w="1625600"/>
              </a:tblGrid>
              <a:tr h="387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  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0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Entretien de la Route Communale du tronçon SAR/SM-MOUVOU-RHUFTA sur 5KM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60 000 000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Entretien de la Route Communale du tronçon MOUVOU-DJIPPA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40 000 000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Entretien de la Route Communale du tronçon DAGOZA-BARKI-MELEHLEH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55 000 000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0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Entretien de la Route Communale du tronçon HOUPOU-TCHANAWA-MAZE GOVA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20 000 000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6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05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pont sur le MAYO-AMSA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49 000 000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97%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d’exécution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06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pont sur le MAYO-KWADALGHEU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49 000 000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94%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d’exécution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07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 dalot triple sur le MAYO-MODELE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32 000 000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08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Développement des AGRS autours de la réserve de HOUROUM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FEICOM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60 000 000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8%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Phase étude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644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365 000 </a:t>
                      </a:r>
                      <a:r>
                        <a:rPr lang="fr-FR" sz="1400" dirty="0" err="1">
                          <a:latin typeface="Arial Narrow"/>
                          <a:ea typeface="Times"/>
                          <a:cs typeface="Times New Roman"/>
                        </a:rPr>
                        <a:t>000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24,8%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6% 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400" dirty="0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3292" y="5903893"/>
            <a:ext cx="111056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 programme d'investissement analysé comprend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08 projets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pour un montant total de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3 000 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000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FCFA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L'exécution des projets demeure globalement faible malgré quelques avancées enregistrées sur les infrastructures financées par PROLOG.</a:t>
            </a:r>
            <a:endParaRPr kumimoji="0" lang="fr-F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Les projets financés par le BIP et le BIC sont encore bloqués à différentes étapes administratives ou en attente de financement, tandis que les projets PROLOG affichent un niveau d'avancement physique satisfaisant.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1015" y="414214"/>
            <a:ext cx="11980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M" dirty="0" smtClean="0"/>
              <a:t>PROGRAMME 4: GOUVERNANCE ET ADMINISTRATION LOCALE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00554" y="1212035"/>
          <a:ext cx="9097108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338"/>
                <a:gridCol w="2091835"/>
                <a:gridCol w="1299587"/>
                <a:gridCol w="1299587"/>
                <a:gridCol w="1299587"/>
                <a:gridCol w="1299587"/>
                <a:gridCol w="129958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 (FCFA)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Achat petit matériels d’équipement de la Police Municipale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 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Achat de quatre motos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attente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15 000 000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407138" y="3282461"/>
            <a:ext cx="649458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Cette situation traduit un retard généralisé dans la mise en œuvre de ce programme d'investissement, principalement imputable aux contraintes de financement.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828800" y="828431"/>
            <a:ext cx="8417169" cy="38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M" b="1" dirty="0" smtClean="0"/>
              <a:t>SITUATION FINANCIERE GLOBAL </a:t>
            </a:r>
            <a:endParaRPr lang="fr-FR" b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062890" y="1399604"/>
          <a:ext cx="895643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108"/>
                <a:gridCol w="2239108"/>
                <a:gridCol w="2239108"/>
                <a:gridCol w="2239108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Rubrique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Prévisions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Réalisations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Taux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Budget d'investissement total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1 103 051 576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182 954 991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16,67%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DGD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437 000 000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Fond propre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88 889 700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376 749 671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175 554 991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46,59%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FEICOM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60 000 000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7 400 000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12,33%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CEAC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39 062 000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0%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266093" y="4525108"/>
            <a:ext cx="701826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Le taux d'exécution financière demeure inférieur au taux d'exécution physique en raison :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Du retard dans la mise à disposition des ressources ;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 la lourdeur des procédures administratives ;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Des délais de traitement des décomptes ;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 l'insuffisance de trésorerie de certains partenaires financiers.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7538" y="624110"/>
            <a:ext cx="9707073" cy="720136"/>
          </a:xfrm>
        </p:spPr>
        <p:txBody>
          <a:bodyPr/>
          <a:lstStyle/>
          <a:p>
            <a:r>
              <a:rPr lang="fr-CM" dirty="0" smtClean="0"/>
              <a:t>DIFFICULTES OBSERV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039446" y="1399603"/>
          <a:ext cx="995680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8934"/>
                <a:gridCol w="3318934"/>
                <a:gridCol w="3318934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Difficultés administratives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Difficultés techniques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Difficultés financières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Retard dans la passation de certains marchés 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Lenteur dans les procédures de validation 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Indisponibilité des cartons en début de l’exercice 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lenteur administrative pour l’acquissions du visa financier 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Faible maîtrise des procédures par certains prestataires.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Retard dans la mobilisation des entreprises 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Insuffisance du personnel technique de suivi 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difficultés d’accès aux différents sites très  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L’insuffisance des carburants et lubrifiants pour la logistique de suivi 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non respect des clauses contractuelles par les entreprises.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Rareté de la ressource financière 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Retard de soumission de décompte par les prestataires;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Faible niveau de décaissement ;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Hausse du coût des matériaux de construction. 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9969" y="561586"/>
            <a:ext cx="9902457" cy="1056198"/>
          </a:xfrm>
        </p:spPr>
        <p:txBody>
          <a:bodyPr/>
          <a:lstStyle/>
          <a:p>
            <a:r>
              <a:rPr lang="fr-FR" dirty="0" smtClean="0"/>
              <a:t>MESURES CORRECTIVES PROPOSÉES</a:t>
            </a:r>
            <a:endParaRPr lang="fr-FR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36061" y="1352062"/>
            <a:ext cx="11703845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Accélérer le traitement des décomptes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Renforcer les missions de suivi des chantiers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Mettre en demeure les entreprises défaillantes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Organiser des réunions mensuelles de suivi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Renforcer les capacités des prestataires sur les procédures administratives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Prioriser les projets à fort impact social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Assurer une meilleure transmission des données de suivi aux structures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compétentes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2153" y="545956"/>
            <a:ext cx="9910273" cy="962413"/>
          </a:xfrm>
        </p:spPr>
        <p:txBody>
          <a:bodyPr/>
          <a:lstStyle/>
          <a:p>
            <a:r>
              <a:rPr lang="fr-FR" dirty="0" smtClean="0"/>
              <a:t>PERSPECTIVES POUR LE SECOND SEMESTRE</a:t>
            </a:r>
            <a:endParaRPr lang="fr-FR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26646" y="1719386"/>
            <a:ext cx="11418277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La Commune de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Mogodé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ambitionne :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D'atteindre un taux d'exécution physique à 100% des projets BIP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D'atteindre un taux d'exécution physique à 100% des projets sur financement des partenaires ;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D'atteindre un taux d'exécution physique supérieur à 70 % des sur financement fond propre;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D'améliorer le taux d'exécution financière à plus de 80 % ;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D'achever les projets prioritaires avant la fin de l'exercice ;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 renforcer la qualité du suivi-évaluation des investissements.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M" dirty="0" smtClean="0"/>
              <a:t>CONCLUSION</a:t>
            </a:r>
            <a:endParaRPr lang="fr-FR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36062" y="1641232"/>
            <a:ext cx="1074615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À la date du 25 juin 2026, l'exécution des programmes et projets de la Commune de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Mogodé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est globalement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in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satisfaisante avec un taux moyen de réalisation physique estimé à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"/>
                <a:cs typeface="Arial Unicode MS" pitchFamily="34" charset="-128"/>
              </a:rPr>
              <a:t>16,67%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% contre un taux d'exécution financière de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3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%. Malgré les contraintes administratives, techniques et financières observées, les objectifs annuels demeurent atteignables sous réserve de la mise en œuvre des mesures correctives recommandées.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Le Conseil Municipal est invité à examiner le présent rapport, à formuler ses observations et à approuver les mesures correctives proposées pour l'amélioration des performances des programmes communaux au cours du second semestre 2026.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060" y="273377"/>
            <a:ext cx="11359299" cy="6240545"/>
          </a:xfrm>
        </p:spPr>
        <p:txBody>
          <a:bodyPr/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b="1" dirty="0" smtClean="0"/>
              <a:t>MERCI </a:t>
            </a:r>
            <a:r>
              <a:rPr lang="fr-FR" b="1" dirty="0"/>
              <a:t>POUR VOTRE AIMABLE ATTENTION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  </a:t>
            </a:r>
            <a:r>
              <a:rPr lang="en-US" altLang="fr-FR" dirty="0"/>
              <a:t>ANDRE VALDES MOUFOU GAVOU</a:t>
            </a:r>
            <a:endParaRPr lang="en-US" altLang="fr-F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190" y="0"/>
            <a:ext cx="9082210" cy="525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2277" y="694591"/>
            <a:ext cx="10506808" cy="5407271"/>
          </a:xfrm>
        </p:spPr>
        <p:txBody>
          <a:bodyPr>
            <a:noAutofit/>
          </a:bodyPr>
          <a:lstStyle/>
          <a:p>
            <a:r>
              <a:rPr lang="fr-FR" dirty="0" smtClean="0">
                <a:latin typeface="Algerian" panose="04020705040A02060702" pitchFamily="82" charset="0"/>
              </a:rPr>
              <a:t>   </a:t>
            </a:r>
            <a:r>
              <a:rPr lang="fr-FR" u="sng" dirty="0" smtClean="0">
                <a:latin typeface="Algerian" panose="04020705040A02060702" pitchFamily="82" charset="0"/>
              </a:rPr>
              <a:t>PLAN </a:t>
            </a:r>
            <a:r>
              <a:rPr lang="fr-FR" u="sng" dirty="0">
                <a:latin typeface="Algerian" panose="04020705040A02060702" pitchFamily="82" charset="0"/>
              </a:rPr>
              <a:t>DE PRESENTATION</a:t>
            </a:r>
            <a:r>
              <a:rPr lang="fr-FR" dirty="0">
                <a:latin typeface="Algerian" panose="04020705040A02060702" pitchFamily="82" charset="0"/>
              </a:rPr>
              <a:t/>
            </a:r>
            <a:br>
              <a:rPr lang="fr-FR" dirty="0">
                <a:latin typeface="Algerian" panose="04020705040A02060702" pitchFamily="82" charset="0"/>
              </a:rPr>
            </a:br>
            <a:r>
              <a:rPr lang="fr-FR" dirty="0">
                <a:latin typeface="Algerian" panose="04020705040A02060702" pitchFamily="82" charset="0"/>
              </a:rPr>
              <a:t>- </a:t>
            </a:r>
            <a:r>
              <a:rPr lang="fr-FR" sz="3200" dirty="0">
                <a:latin typeface="Algerian" panose="04020705040A02060702" pitchFamily="82" charset="0"/>
              </a:rPr>
              <a:t>INTRODUCTION</a:t>
            </a:r>
            <a:br>
              <a:rPr lang="fr-FR" sz="3200" dirty="0">
                <a:latin typeface="Algerian" panose="04020705040A02060702" pitchFamily="82" charset="0"/>
              </a:rPr>
            </a:br>
            <a:r>
              <a:rPr lang="fr-FR" sz="3200" dirty="0">
                <a:latin typeface="Algerian" panose="04020705040A02060702" pitchFamily="82" charset="0"/>
              </a:rPr>
              <a:t>- </a:t>
            </a:r>
            <a:r>
              <a:rPr lang="" altLang="fr-FR" sz="3200" dirty="0">
                <a:latin typeface="Algerian" panose="04020705040A02060702" pitchFamily="82" charset="0"/>
              </a:rPr>
              <a:t>METHODOLGIE</a:t>
            </a:r>
            <a:r>
              <a:rPr lang="fr-FR" sz="3200" dirty="0">
                <a:latin typeface="Algerian" panose="04020705040A02060702" pitchFamily="82" charset="0"/>
              </a:rPr>
              <a:t/>
            </a:r>
            <a:br>
              <a:rPr lang="fr-FR" sz="3200" dirty="0">
                <a:latin typeface="Algerian" panose="04020705040A02060702" pitchFamily="82" charset="0"/>
              </a:rPr>
            </a:br>
            <a:r>
              <a:rPr lang="fr-FR" sz="3200" dirty="0">
                <a:latin typeface="Algerian" panose="04020705040A02060702" pitchFamily="82" charset="0"/>
              </a:rPr>
              <a:t>- </a:t>
            </a:r>
            <a:r>
              <a:rPr lang="" altLang="fr-FR" sz="3200" dirty="0">
                <a:latin typeface="Algerian" panose="04020705040A02060702" pitchFamily="82" charset="0"/>
              </a:rPr>
              <a:t>SITUATION GLOBAL DES PROGETS PROGRAMMES</a:t>
            </a:r>
            <a:r>
              <a:rPr lang="fr-FR" sz="3200" dirty="0">
                <a:latin typeface="Algerian" panose="04020705040A02060702" pitchFamily="82" charset="0"/>
              </a:rPr>
              <a:t/>
            </a:r>
            <a:br>
              <a:rPr lang="fr-FR" sz="3200" dirty="0">
                <a:latin typeface="Algerian" panose="04020705040A02060702" pitchFamily="82" charset="0"/>
              </a:rPr>
            </a:br>
            <a:r>
              <a:rPr lang="fr-FR" sz="3200" dirty="0">
                <a:latin typeface="Algerian" panose="04020705040A02060702" pitchFamily="82" charset="0"/>
              </a:rPr>
              <a:t>-</a:t>
            </a:r>
            <a:r>
              <a:rPr lang="" altLang="fr-FR" sz="3200" dirty="0">
                <a:latin typeface="Algerian" panose="04020705040A02060702" pitchFamily="82" charset="0"/>
              </a:rPr>
              <a:t>EVALUATION A MI-PARCOURT PAR PROGRAMMES</a:t>
            </a:r>
            <a:br>
              <a:rPr lang="" altLang="fr-FR" sz="3200" dirty="0">
                <a:latin typeface="Algerian" panose="04020705040A02060702" pitchFamily="82" charset="0"/>
              </a:rPr>
            </a:br>
            <a:r>
              <a:rPr lang="" altLang="fr-FR" sz="3200" dirty="0">
                <a:latin typeface="Algerian" panose="04020705040A02060702" pitchFamily="82" charset="0"/>
              </a:rPr>
              <a:t>-SITUATION GLOBAL </a:t>
            </a:r>
            <a:r>
              <a:rPr lang="" altLang="fr-FR" sz="3200" dirty="0" smtClean="0">
                <a:latin typeface="Algerian" panose="04020705040A02060702" pitchFamily="82" charset="0"/>
              </a:rPr>
              <a:t>FINANCIERE</a:t>
            </a:r>
            <a:br>
              <a:rPr lang="" altLang="fr-FR" sz="3200" dirty="0" smtClean="0">
                <a:latin typeface="Algerian" panose="04020705040A02060702" pitchFamily="82" charset="0"/>
              </a:rPr>
            </a:br>
            <a:r>
              <a:rPr lang="" altLang="fr-FR" sz="3200" dirty="0" smtClean="0">
                <a:latin typeface="Algerian" panose="04020705040A02060702" pitchFamily="82" charset="0"/>
              </a:rPr>
              <a:t>-principals difficultes rencontrees</a:t>
            </a:r>
            <a:br>
              <a:rPr lang="" altLang="fr-FR" sz="3200" dirty="0" smtClean="0">
                <a:latin typeface="Algerian" panose="04020705040A02060702" pitchFamily="82" charset="0"/>
              </a:rPr>
            </a:br>
            <a:r>
              <a:rPr lang="" altLang="fr-FR" sz="3200" dirty="0" smtClean="0">
                <a:latin typeface="Algerian" panose="04020705040A02060702" pitchFamily="82" charset="0"/>
              </a:rPr>
              <a:t>-mesures correctives proposees</a:t>
            </a:r>
            <a:br>
              <a:rPr lang="" altLang="fr-FR" sz="3200" dirty="0" smtClean="0">
                <a:latin typeface="Algerian" panose="04020705040A02060702" pitchFamily="82" charset="0"/>
              </a:rPr>
            </a:br>
            <a:r>
              <a:rPr lang="" altLang="fr-FR" sz="3200" dirty="0" smtClean="0">
                <a:latin typeface="Algerian" panose="04020705040A02060702" pitchFamily="82" charset="0"/>
              </a:rPr>
              <a:t>-PRESPECTIVES POUR LE SECOND SEMESTRE</a:t>
            </a:r>
            <a:br>
              <a:rPr lang="" altLang="fr-FR" sz="3200" dirty="0" smtClean="0">
                <a:latin typeface="Algerian" panose="04020705040A02060702" pitchFamily="82" charset="0"/>
              </a:rPr>
            </a:br>
            <a:r>
              <a:rPr lang="" altLang="fr-FR" sz="3200" dirty="0" smtClean="0">
                <a:latin typeface="Algerian" panose="04020705040A02060702" pitchFamily="82" charset="0"/>
              </a:rPr>
              <a:t>-CONCLUSION</a:t>
            </a:r>
            <a:r>
              <a:rPr lang="" altLang="fr-FR" dirty="0">
                <a:latin typeface="Algerian" panose="04020705040A02060702" pitchFamily="82" charset="0"/>
              </a:rPr>
              <a:t/>
            </a:r>
            <a:br>
              <a:rPr lang="" altLang="fr-FR" dirty="0">
                <a:latin typeface="Algerian" panose="04020705040A02060702" pitchFamily="82" charset="0"/>
              </a:rPr>
            </a:br>
            <a:r>
              <a:rPr lang="fr-FR" dirty="0">
                <a:latin typeface="Algerian" panose="04020705040A02060702" pitchFamily="82" charset="0"/>
              </a:rPr>
              <a:t/>
            </a:r>
            <a:br>
              <a:rPr lang="fr-FR" dirty="0">
                <a:latin typeface="Algerian" panose="04020705040A02060702" pitchFamily="82" charset="0"/>
              </a:rPr>
            </a:br>
            <a:endParaRPr lang="fr-FR" dirty="0">
              <a:latin typeface="Algerian" panose="04020705040A020607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2286" y="624110"/>
            <a:ext cx="7912326" cy="784812"/>
          </a:xfrm>
        </p:spPr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7388" y="1240971"/>
            <a:ext cx="10817224" cy="513183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2800" dirty="0" smtClean="0"/>
              <a:t>			Conformément aux dispositions relatives à la gestion axée sur les résultats et au suivi-évaluation des investissements publics, la Commune de </a:t>
            </a:r>
            <a:r>
              <a:rPr lang="fr-FR" sz="2800" dirty="0" err="1" smtClean="0"/>
              <a:t>Mogodé</a:t>
            </a:r>
            <a:r>
              <a:rPr lang="fr-FR" sz="2800" dirty="0" smtClean="0"/>
              <a:t> a procédé à l'évaluation à mi-parcours de l'exécution des programmes et projets inscrits au budget de l'exercice 2026.</a:t>
            </a:r>
          </a:p>
          <a:p>
            <a:pPr>
              <a:buNone/>
            </a:pPr>
            <a:r>
              <a:rPr lang="fr-FR" sz="2800" dirty="0" smtClean="0"/>
              <a:t>	Cette évaluation vise à :</a:t>
            </a:r>
          </a:p>
          <a:p>
            <a:pPr lvl="0"/>
            <a:r>
              <a:rPr lang="fr-FR" sz="2800" dirty="0" smtClean="0"/>
              <a:t>Mesurer le niveau d'exécution physique et financière des projets ; </a:t>
            </a:r>
          </a:p>
          <a:p>
            <a:pPr lvl="0"/>
            <a:r>
              <a:rPr lang="fr-FR" sz="2800" dirty="0" smtClean="0"/>
              <a:t>Identifier les difficultés rencontrées ; </a:t>
            </a:r>
          </a:p>
          <a:p>
            <a:pPr lvl="0"/>
            <a:r>
              <a:rPr lang="fr-FR" sz="2800" dirty="0" smtClean="0"/>
              <a:t>Analyser les écarts entre les prévisions et les réalisations ; </a:t>
            </a:r>
          </a:p>
          <a:p>
            <a:pPr lvl="0"/>
            <a:r>
              <a:rPr lang="fr-FR" sz="2800" dirty="0" smtClean="0"/>
              <a:t>Proposer des mesures correctives pour l'atteinte des objectifs annuels ; </a:t>
            </a:r>
          </a:p>
          <a:p>
            <a:pPr lvl="0"/>
            <a:r>
              <a:rPr lang="fr-FR" sz="2800" dirty="0" smtClean="0"/>
              <a:t>Informer le Conseil Municipal sur l'état d'avancement des investissements communaux. 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9918" y="0"/>
            <a:ext cx="11224693" cy="5621867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              MÉTHODOLOGIE</a:t>
            </a:r>
            <a:br>
              <a:rPr lang="fr-FR" sz="3200" b="1" dirty="0" smtClean="0"/>
            </a:b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 smtClean="0"/>
              <a:t> </a:t>
            </a:r>
            <a:r>
              <a:rPr lang="fr-FR" sz="3200" dirty="0" smtClean="0"/>
              <a:t>L'évaluation a été réalisée à travers :</a:t>
            </a:r>
            <a:br>
              <a:rPr lang="fr-FR" sz="3200" dirty="0" smtClean="0"/>
            </a:br>
            <a:r>
              <a:rPr lang="fr-FR" sz="3200" dirty="0" smtClean="0"/>
              <a:t> - L'analyse des documents budgétaires ; </a:t>
            </a:r>
            <a:br>
              <a:rPr lang="fr-FR" sz="3200" dirty="0" smtClean="0"/>
            </a:br>
            <a:r>
              <a:rPr lang="fr-FR" sz="3200" dirty="0" smtClean="0"/>
              <a:t>- L'exploitation des rapports techniques ; </a:t>
            </a:r>
            <a:br>
              <a:rPr lang="fr-FR" sz="3200" dirty="0" smtClean="0"/>
            </a:br>
            <a:r>
              <a:rPr lang="fr-FR" sz="3200" dirty="0" smtClean="0"/>
              <a:t>- Les visites de terrain ; </a:t>
            </a:r>
            <a:br>
              <a:rPr lang="fr-FR" sz="3200" dirty="0" smtClean="0"/>
            </a:br>
            <a:r>
              <a:rPr lang="fr-FR" sz="3200" dirty="0" smtClean="0"/>
              <a:t>Les entretiens avec les entreprises ; </a:t>
            </a:r>
            <a:br>
              <a:rPr lang="fr-FR" sz="3200" dirty="0" smtClean="0"/>
            </a:br>
            <a:r>
              <a:rPr lang="fr-FR" sz="3200" dirty="0" smtClean="0"/>
              <a:t>- La consultation des services techniques communaux ; </a:t>
            </a:r>
            <a:br>
              <a:rPr lang="fr-FR" sz="3200" dirty="0" smtClean="0"/>
            </a:br>
            <a:r>
              <a:rPr lang="fr-FR" sz="3200" dirty="0" smtClean="0"/>
              <a:t>- L'analyse des situations financières.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7933" y="702733"/>
            <a:ext cx="11647886" cy="6015308"/>
          </a:xfrm>
        </p:spPr>
        <p:txBody>
          <a:bodyPr>
            <a:normAutofit/>
          </a:bodyPr>
          <a:lstStyle/>
          <a:p>
            <a:r>
              <a:rPr lang="fr-FR" sz="3100" dirty="0" smtClean="0"/>
              <a:t>             </a:t>
            </a:r>
            <a:r>
              <a:rPr lang="fr-FR" sz="2800" b="1" dirty="0" smtClean="0"/>
              <a:t>SITUATION GLOBALE DES PROGRAMMES</a:t>
            </a:r>
            <a:br>
              <a:rPr lang="fr-FR" sz="2800" b="1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90600" y="1447800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Programme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Nombre de projets prévus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Nombre de projets démarrés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 dirty="0">
                          <a:latin typeface="Arial Narrow"/>
                          <a:ea typeface="Times"/>
                          <a:cs typeface="Times New Roman"/>
                        </a:rPr>
                        <a:t>Taux de démarrage</a:t>
                      </a:r>
                      <a:endParaRPr lang="fr-FR" dirty="0">
                        <a:latin typeface="Times New Roman"/>
                        <a:ea typeface="Time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PROGRAMME 1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28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11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39%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PROGRAMME 2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15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2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13%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PROGRAMME 3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-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-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-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>
                          <a:latin typeface="Arial Narrow"/>
                          <a:ea typeface="Times"/>
                          <a:cs typeface="Times New Roman"/>
                        </a:rPr>
                        <a:t>PROGRAMME 4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>
                        <a:latin typeface="Arial Narrow"/>
                        <a:ea typeface="Times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43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>
                          <a:latin typeface="Arial Narrow"/>
                          <a:ea typeface="Times"/>
                          <a:cs typeface="Times New Roman"/>
                        </a:rPr>
                        <a:t>13</a:t>
                      </a:r>
                      <a:endParaRPr lang="fr-FR">
                        <a:latin typeface="Times New Roman"/>
                        <a:ea typeface="Time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b="1" dirty="0">
                          <a:latin typeface="Arial Narrow"/>
                          <a:ea typeface="Times"/>
                          <a:cs typeface="Times New Roman"/>
                        </a:rPr>
                        <a:t>30%</a:t>
                      </a:r>
                      <a:endParaRPr lang="fr-FR" dirty="0">
                        <a:latin typeface="Times New Roman"/>
                        <a:ea typeface="Time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72067" y="4360333"/>
            <a:ext cx="901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La commune a programmé </a:t>
            </a:r>
            <a:r>
              <a:rPr lang="fr-FR" b="1" dirty="0" smtClean="0"/>
              <a:t>43 projets</a:t>
            </a:r>
            <a:r>
              <a:rPr lang="fr-FR" dirty="0" smtClean="0"/>
              <a:t> au titre de l'exercice budgétaire. À la date de l'évaluation, </a:t>
            </a:r>
            <a:r>
              <a:rPr lang="fr-FR" b="1" dirty="0" smtClean="0"/>
              <a:t>13 projets ont effectivement démarré</a:t>
            </a:r>
            <a:r>
              <a:rPr lang="fr-FR" dirty="0" smtClean="0"/>
              <a:t>, soit un </a:t>
            </a:r>
            <a:r>
              <a:rPr lang="fr-FR" b="1" dirty="0" smtClean="0"/>
              <a:t>taux global de démarrage de 30 %</a:t>
            </a:r>
            <a:r>
              <a:rPr lang="fr-FR" dirty="0" smtClean="0"/>
              <a:t>.</a:t>
            </a:r>
          </a:p>
          <a:p>
            <a:r>
              <a:rPr lang="fr-FR" dirty="0" smtClean="0"/>
              <a:t>Ce niveau de performance traduit un démarrage relativement faible des investissements communaux, avec des disparités importantes entre les différents programmes budgétaires.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0588" y="211756"/>
            <a:ext cx="11569959" cy="6506678"/>
          </a:xfrm>
        </p:spPr>
        <p:txBody>
          <a:bodyPr/>
          <a:lstStyle/>
          <a:p>
            <a:r>
              <a:rPr lang="fr-FR" dirty="0" smtClean="0"/>
              <a:t>          </a:t>
            </a:r>
            <a:r>
              <a:rPr lang="fr-FR" b="1" dirty="0" smtClean="0"/>
              <a:t> </a:t>
            </a:r>
            <a:r>
              <a:rPr lang="fr-FR" sz="2400" b="1" u="sng" dirty="0" smtClean="0"/>
              <a:t>ÉVALUATION PAR PROGRAMME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r>
              <a:rPr lang="fr-FR" sz="2400" b="1" dirty="0" smtClean="0"/>
              <a:t>     *         </a:t>
            </a:r>
            <a:r>
              <a:rPr lang="fr-FR" sz="2000" b="1" dirty="0" smtClean="0"/>
              <a:t>PROGRAMME 1  qui consiste à a</a:t>
            </a:r>
            <a:r>
              <a:rPr lang="fr-FR" sz="2000" dirty="0" smtClean="0"/>
              <a:t>méliorer l'accès l’accès aux services socio de base.</a:t>
            </a:r>
            <a:br>
              <a:rPr lang="fr-FR" sz="2000" dirty="0" smtClean="0"/>
            </a:br>
            <a:r>
              <a:rPr lang="fr-FR" sz="2000" dirty="0" smtClean="0"/>
              <a:t>*</a:t>
            </a:r>
            <a:r>
              <a:rPr lang="fr-FR" sz="2000" b="1" dirty="0" smtClean="0"/>
              <a:t>ACTION 1 : SANTE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dirty="0"/>
          </a:p>
        </p:txBody>
      </p:sp>
      <p:sp>
        <p:nvSpPr>
          <p:cNvPr id="24578" name="AutoShape 2" descr="Image générée : Tableau des projets d'investissement santé"/>
          <p:cNvSpPr>
            <a:spLocks noChangeAspect="1" noChangeArrowheads="1"/>
          </p:cNvSpPr>
          <p:nvPr/>
        </p:nvSpPr>
        <p:spPr bwMode="auto">
          <a:xfrm>
            <a:off x="155575" y="-4678363"/>
            <a:ext cx="14630400" cy="9753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0" name="AutoShape 4" descr="Image générée : Tableau des projets d'investissement santé"/>
          <p:cNvSpPr>
            <a:spLocks noChangeAspect="1" noChangeArrowheads="1"/>
          </p:cNvSpPr>
          <p:nvPr/>
        </p:nvSpPr>
        <p:spPr bwMode="auto">
          <a:xfrm>
            <a:off x="155575" y="-4678363"/>
            <a:ext cx="14630400" cy="9753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10024"/>
            <a:ext cx="12192000" cy="504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4133" y="1"/>
            <a:ext cx="11480799" cy="6737684"/>
          </a:xfrm>
        </p:spPr>
        <p:txBody>
          <a:bodyPr/>
          <a:lstStyle/>
          <a:p>
            <a:r>
              <a:rPr lang="fr-FR" dirty="0" smtClean="0"/>
              <a:t>        action 2: éducation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58265" y="683394"/>
            <a:ext cx="13071107" cy="647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8792" y="218831"/>
            <a:ext cx="11566688" cy="6455345"/>
          </a:xfrm>
        </p:spPr>
        <p:txBody>
          <a:bodyPr/>
          <a:lstStyle/>
          <a:p>
            <a:pPr>
              <a:spcAft>
                <a:spcPts val="500"/>
              </a:spcAft>
              <a:buFont typeface="Arial" panose="020B0604020202020204" pitchFamily="34" charset="0"/>
              <a:defRPr/>
            </a:pPr>
            <a:r>
              <a:rPr lang="fr-FR" dirty="0" smtClean="0"/>
              <a:t>        </a:t>
            </a:r>
            <a:r>
              <a:rPr lang="fr-CM" dirty="0" smtClean="0"/>
              <a:t>Action 3: EAU</a:t>
            </a:r>
            <a:r>
              <a:rPr lang="fr-FR" dirty="0"/>
              <a:t/>
            </a:r>
            <a:br>
              <a:rPr lang="fr-FR" dirty="0"/>
            </a:b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96986" y="898768"/>
          <a:ext cx="11379200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45"/>
                <a:gridCol w="3374875"/>
                <a:gridCol w="1514896"/>
                <a:gridCol w="1514896"/>
                <a:gridCol w="1514896"/>
                <a:gridCol w="1514896"/>
                <a:gridCol w="1514896"/>
              </a:tblGrid>
              <a:tr h="266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MOGODE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25 500 000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GOURIA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25 500 000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LTIBA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25 500 000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GAMBA SIRAKOUTI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25 500 000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05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HOUPOU ECOLE 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Réception technique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06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GOVA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07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TCHANAWA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08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RHUFTA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09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KILA WALAKA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Réception technique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KILA 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YELLE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 à VITTE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44%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2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KOFFI RHUMZOU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En cours de réalisation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1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Construction d’une AEP à NORA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25 083 374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Réception technique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14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352833 740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45%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10,7%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4780" y="188536"/>
            <a:ext cx="11349872" cy="6447934"/>
          </a:xfrm>
        </p:spPr>
        <p:txBody>
          <a:bodyPr/>
          <a:lstStyle/>
          <a:p>
            <a:r>
              <a:rPr lang="fr-FR" dirty="0" smtClean="0"/>
              <a:t>Action 4: ELECTRICITE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   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672492" y="868158"/>
          <a:ext cx="8128001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38"/>
                <a:gridCol w="2594708"/>
                <a:gridCol w="1148862"/>
                <a:gridCol w="961292"/>
                <a:gridCol w="984738"/>
                <a:gridCol w="800520"/>
                <a:gridCol w="1161143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N°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Projet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Source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Montant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physique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Taux financier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Arial Narrow"/>
                          <a:ea typeface="Times"/>
                          <a:cs typeface="Times New Roman"/>
                        </a:rPr>
                        <a:t>observation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01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Fourniture et installation des lampadaires solaires dans les localités de GOVA (05), ZIMI(03), RAFFA(03), RHUFTA(03), SIR(02), OUDAVA(02), KORTCHI(04), MOGODE(08), GOROMA RHUMSIKI(02), GOURIA KAMA(02), TCHANAWA(02)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 BIP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45 000 000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Au contrôle financier pour visa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02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Eclairage publique en lampadaire solaire à MOUFTOUM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PROLOG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9 166 136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100%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Réception technique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03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Etude de faisabilité pour l’extension du réseau électrique dans certaines localités de la Commune (HAOU/AMSA-KILA/LDIRI-RHUFTA/SIRAKOUTI-BARKI-HOUPOU/TCHAMAHE/GOVA)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BIC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5 000 000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latin typeface="Arial Narrow"/>
                          <a:ea typeface="Times"/>
                          <a:cs typeface="Times New Roman"/>
                        </a:rPr>
                        <a:t>Recherche de financement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TOTAL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59 166 136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25%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latin typeface="Arial Narrow"/>
                          <a:ea typeface="Times"/>
                          <a:cs typeface="Times New Roman"/>
                        </a:rPr>
                        <a:t>00%</a:t>
                      </a:r>
                      <a:endParaRPr lang="fr-F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98769" y="5244121"/>
            <a:ext cx="109180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Ce programme affiche les performances avec un taux moyen d'exécution physique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égale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à 25%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Par ailleurs les projets BIP présentent un niveau d'exécution physique moyen de 00 %. Les retards observés sont principalement liés aux difficultés relatives à      la disponibilité des cartons et le retard dans l’élaboration des contrats</a:t>
            </a:r>
            <a:r>
              <a:rPr kumimoji="0" 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719</TotalTime>
  <Words>1630</Words>
  <Application>WPS Presentation</Application>
  <PresentationFormat>Personnalisé</PresentationFormat>
  <Paragraphs>454</Paragraphs>
  <Slides>19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Brin</vt:lpstr>
      <vt:lpstr>CONSEIL MUNICIPAL D’EVALUATION à MI-PARCOURT DU BUDGET D’INVESTISSEMENT DE LA COMMUNE DE MOGODE, EXERCICE 2026</vt:lpstr>
      <vt:lpstr>   PLAN DE PRESENTATION - INTRODUCTION - METHODOLGIE - SITUATION GLOBAL DES PROGETS PROGRAMMES -EVALUATION A MI-PARCOURT PAR PROGRAMMES -SITUATION GLOBAL FINANCIERE -principals difficultes rencontrees -mesures correctives proposees -PRESPECTIVES POUR LE SECOND SEMESTRE -CONCLUSION  </vt:lpstr>
      <vt:lpstr>INTRODUCTION</vt:lpstr>
      <vt:lpstr>               MÉTHODOLOGIE   L'évaluation a été réalisée à travers :  - L'analyse des documents budgétaires ;  - L'exploitation des rapports techniques ;  - Les visites de terrain ;  Les entretiens avec les entreprises ;  - La consultation des services techniques communaux ;  - L'analyse des situations financières. </vt:lpstr>
      <vt:lpstr>             SITUATION GLOBALE DES PROGRAMMES    </vt:lpstr>
      <vt:lpstr>           ÉVALUATION PAR PROGRAMME      *         PROGRAMME 1  qui consiste à améliorer l'accès l’accès aux services socio de base. *ACTION 1 : SANTE </vt:lpstr>
      <vt:lpstr>        action 2: éducation </vt:lpstr>
      <vt:lpstr>        Action 3: EAU   </vt:lpstr>
      <vt:lpstr>Action 4: ELECTRICITE     </vt:lpstr>
      <vt:lpstr>           PROGRAMME 2 : PROMOTION DU       DEVELOPPEMENT ECONOMIQUE ET PROTECTION DE L’ENVIRONNEMENT ACTION 1 : PROMOTION DU DEVELOPPEMENT ECONOMIQUE </vt:lpstr>
      <vt:lpstr>         </vt:lpstr>
      <vt:lpstr>         Action 3: planification et aménagement de l’espace.</vt:lpstr>
      <vt:lpstr>Diapositive 13</vt:lpstr>
      <vt:lpstr>Diapositive 14</vt:lpstr>
      <vt:lpstr>DIFFICULTES OBSERV</vt:lpstr>
      <vt:lpstr>MESURES CORRECTIVES PROPOSÉES</vt:lpstr>
      <vt:lpstr>PERSPECTIVES POUR LE SECOND SEMESTRE</vt:lpstr>
      <vt:lpstr>CONCLUSION</vt:lpstr>
      <vt:lpstr>         MERCI POUR VOTRE AIMABLE ATTENTION         ANDRE VALDES MOUFOU GAVOU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COMMUNAL DE FORMATION DES CORDONNATEURS DES CV/CQ SUR L’AUTO-EVALUATION DES RISQUES CLIMATIQUES</dc:title>
  <dc:creator>MOUHI PLUS COMPUTER</dc:creator>
  <cp:lastModifiedBy>PC</cp:lastModifiedBy>
  <cp:revision>132</cp:revision>
  <dcterms:created xsi:type="dcterms:W3CDTF">2024-11-09T08:27:00Z</dcterms:created>
  <dcterms:modified xsi:type="dcterms:W3CDTF">2026-06-25T09:26:14Z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34C576B1F60844498227D19E3BB94CAB_12</vt:lpwstr>
  </property>
  <property fmtid="{D5CDD505-2E9C-101B-9397-08002B2CF9AE}" pid="3" name="KSOProductBuildVer">
    <vt:lpwstr>1036-12.1.0.26880</vt:lpwstr>
  </property>
</Properties>
</file>